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0" r:id="rId2"/>
    <p:sldId id="312" r:id="rId3"/>
    <p:sldId id="296" r:id="rId4"/>
    <p:sldId id="297" r:id="rId5"/>
    <p:sldId id="307" r:id="rId6"/>
    <p:sldId id="308" r:id="rId7"/>
    <p:sldId id="309" r:id="rId8"/>
    <p:sldId id="298" r:id="rId9"/>
    <p:sldId id="303" r:id="rId10"/>
    <p:sldId id="318" r:id="rId11"/>
    <p:sldId id="320" r:id="rId12"/>
    <p:sldId id="299" r:id="rId13"/>
    <p:sldId id="300" r:id="rId14"/>
    <p:sldId id="332" r:id="rId15"/>
    <p:sldId id="281" r:id="rId16"/>
    <p:sldId id="292" r:id="rId17"/>
    <p:sldId id="310" r:id="rId18"/>
    <p:sldId id="284" r:id="rId19"/>
    <p:sldId id="265" r:id="rId20"/>
    <p:sldId id="286" r:id="rId21"/>
    <p:sldId id="277" r:id="rId22"/>
    <p:sldId id="287" r:id="rId23"/>
    <p:sldId id="278" r:id="rId24"/>
    <p:sldId id="288" r:id="rId25"/>
    <p:sldId id="333" r:id="rId26"/>
    <p:sldId id="313" r:id="rId27"/>
    <p:sldId id="317" r:id="rId28"/>
    <p:sldId id="311" r:id="rId29"/>
    <p:sldId id="294" r:id="rId30"/>
    <p:sldId id="295" r:id="rId31"/>
    <p:sldId id="331" r:id="rId32"/>
    <p:sldId id="305" r:id="rId33"/>
    <p:sldId id="306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3366FF"/>
    <a:srgbClr val="080808"/>
    <a:srgbClr val="0033CC"/>
    <a:srgbClr val="0066FF"/>
    <a:srgbClr val="0000FF"/>
    <a:srgbClr val="3333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5" autoAdjust="0"/>
    <p:restoredTop sz="94660"/>
  </p:normalViewPr>
  <p:slideViewPr>
    <p:cSldViewPr>
      <p:cViewPr varScale="1">
        <p:scale>
          <a:sx n="74" d="100"/>
          <a:sy n="7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9167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1535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92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363469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14FFE-B940-4562-99D2-96CE7FB02284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31550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smtClean="0"/>
              <a:t>WS Methodenwerkzeuge Neuhaus  23.10.2014 – Dr. L. Stäudel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t&#228;udel.de/2013_Nuenchr_MW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Binnendifferenzierung</a:t>
            </a:r>
            <a:b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naturwissenschaftlichen Unterricht:</a:t>
            </a:r>
            <a:b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 und spielerische Ansätze </a:t>
            </a:r>
            <a:endParaRPr lang="de-DE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960512"/>
          </a:xfrm>
        </p:spPr>
        <p:txBody>
          <a:bodyPr/>
          <a:lstStyle/>
          <a:p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Lutz Stäudel, Leipzig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Methodenwerkzeuge Neuhaus  23.10.2014 –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t="15449"/>
          <a:stretch>
            <a:fillRect/>
          </a:stretch>
        </p:blipFill>
        <p:spPr bwMode="auto">
          <a:xfrm>
            <a:off x="2411760" y="332656"/>
            <a:ext cx="561662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67544" y="306896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Stichwort: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37" y="3933056"/>
            <a:ext cx="1400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ußzeilenplatzhalter 9"/>
          <p:cNvSpPr txBox="1">
            <a:spLocks/>
          </p:cNvSpPr>
          <p:nvPr/>
        </p:nvSpPr>
        <p:spPr bwMode="auto">
          <a:xfrm rot="16200000">
            <a:off x="6278116" y="4140324"/>
            <a:ext cx="5336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>
                <a:latin typeface="Calibri" pitchFamily="34" charset="0"/>
              </a:rPr>
              <a:t>WS Methodenwerkzeuge Neuhaus  23.10.2014 –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259632" y="4437112"/>
            <a:ext cx="684076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404664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Umgehen mit Heterogenität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908115"/>
            <a:ext cx="733008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Eigentlich hat jeder der Lernenden eigene bzw. andere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Lernvoraussetzungen, Motivationen, Schwächen und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Stärken.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Aber: Individualisierung im Unterricht hat Grenzen.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Möglichkeiten: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Methodisch vielfältige Angebote / Lernsituationen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Differenzierung der Anforderungen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Zur Verfügung stellen von Hilfen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permanentes Feedback /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peer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feedback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Metakommunikation     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404664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Woher sie kommen</a:t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Wozu sie dienen</a:t>
            </a:r>
            <a:endParaRPr lang="de-DE" sz="36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43808" y="2082909"/>
            <a:ext cx="36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Zusammengestellt und teilweise neu entwickelt von Lehrkräften im Auslandsschuldienst.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Erstmals veröffentlicht von Josef Leisen (Studienseminar Koblenz / Universität Mainz). (1998)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Adaptiert und weiter entwickelt von den SINUS-Projekten 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meh-rerer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Bundesländer. (ab 1998)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Hohe Affinität zu 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konstruktivisti-schen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Vorstellungen vom Lernen.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Unterstützend zur Erzeugung von Methodenvielfalt im Unter-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richt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7889" name="Picture 1" descr="C:\Users\lutz\Desktop\stäudel.de\images\methodenhandb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243847" cy="3154585"/>
          </a:xfrm>
          <a:prstGeom prst="rect">
            <a:avLst/>
          </a:prstGeom>
          <a:noFill/>
        </p:spPr>
      </p:pic>
      <p:pic>
        <p:nvPicPr>
          <p:cNvPr id="8" name="Picture 13" descr="C:\Users\lutz\Desktop\stäudel.de\images\sinu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102915" cy="1897753"/>
          </a:xfrm>
          <a:prstGeom prst="rect">
            <a:avLst/>
          </a:prstGeom>
          <a:noFill/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116632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Woher sie kommen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Wozu sie dienen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1800" y="1594822"/>
            <a:ext cx="518457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Aufbereitung (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naturwissenschaft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licher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Inhalte zum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Üben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Wiederholen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Vertiefen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Anwenden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(Erarbeiten)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Dabei: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Nutzung angemessener  „Werkzeuge“ 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zur Gestaltung von  Inhalten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Betonung ausgewählter  Aspekte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Erwerb der Fachsprache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Förderung fachlicher Kommunikation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Gestaltung von Aufgaben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Förderung selbstständigen Lernens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Unterstützung kooperativer  Lernformen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5536" y="2420888"/>
            <a:ext cx="2135187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0" name="Picture 6" descr="Ausbildung,Bibliotheken,Bücher,Stapel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372200" y="1556792"/>
            <a:ext cx="2015505" cy="2015505"/>
          </a:xfrm>
          <a:prstGeom prst="rect">
            <a:avLst/>
          </a:prstGeom>
          <a:solidFill>
            <a:schemeClr val="bg1">
              <a:alpha val="27000"/>
            </a:schemeClr>
          </a:solidFill>
        </p:spPr>
      </p:pic>
      <p:pic>
        <p:nvPicPr>
          <p:cNvPr id="57348" name="Picture 4" descr="Berufe,Forscher,Forschung,Forschungen,Forschungslabors,Laborausrüstung,Labors,Menschen,Mikroskope,Personen,Wissenschaft,Wissenschaftler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488832" y="3356992"/>
            <a:ext cx="1619672" cy="1619672"/>
          </a:xfrm>
          <a:prstGeom prst="rect">
            <a:avLst/>
          </a:prstGeom>
          <a:noFill/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116632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Neue Beispiele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79712" y="159482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Medienportal der Siemens Stiftung</a:t>
            </a:r>
            <a:endParaRPr lang="de-DE" sz="1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11" y="2139537"/>
            <a:ext cx="2999985" cy="4241791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194" y="2120560"/>
            <a:ext cx="2943238" cy="4163559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3851920" y="3155484"/>
            <a:ext cx="1487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DFU-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Materialien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</a:t>
            </a:r>
          </a:p>
          <a:p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10+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hteck 68"/>
          <p:cNvSpPr/>
          <p:nvPr/>
        </p:nvSpPr>
        <p:spPr>
          <a:xfrm>
            <a:off x="5786438" y="2071688"/>
            <a:ext cx="2928937" cy="3071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rgbClr val="080808"/>
                </a:solidFill>
                <a:latin typeface="Verdana" pitchFamily="34" charset="0"/>
              </a:rPr>
              <a:t>Methoden-Werkzeuge </a:t>
            </a:r>
          </a:p>
        </p:txBody>
      </p:sp>
      <p:pic>
        <p:nvPicPr>
          <p:cNvPr id="48131" name="Picture 3" descr="kärt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42672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143125"/>
            <a:ext cx="1077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hteck 70"/>
          <p:cNvSpPr>
            <a:spLocks noChangeArrowheads="1"/>
          </p:cNvSpPr>
          <p:nvPr/>
        </p:nvSpPr>
        <p:spPr bwMode="auto">
          <a:xfrm>
            <a:off x="5776913" y="1714500"/>
            <a:ext cx="2938462" cy="33813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FF00"/>
                </a:solidFill>
                <a:latin typeface="Verdana" pitchFamily="34" charset="0"/>
              </a:rPr>
              <a:t>Die Einkaufswagenaufgabe</a:t>
            </a:r>
            <a:endParaRPr lang="de-DE" sz="1600">
              <a:solidFill>
                <a:srgbClr val="FFFF00"/>
              </a:solidFill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5386388" y="1643063"/>
            <a:ext cx="3400425" cy="2860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3200" kern="0" dirty="0">
                <a:latin typeface="+mn-lt"/>
              </a:rPr>
              <a:t>	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DE" sz="3200" kern="0" dirty="0">
              <a:latin typeface="+mn-lt"/>
            </a:endParaRP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3200" kern="0" dirty="0">
                <a:latin typeface="+mn-lt"/>
              </a:rPr>
              <a:t>	</a:t>
            </a:r>
            <a:r>
              <a:rPr lang="de-DE" sz="1400" kern="0" dirty="0">
                <a:latin typeface="Verdana" pitchFamily="34" charset="0"/>
              </a:rPr>
              <a:t>Wozu braucht man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mehr Kraft, wenn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1400" kern="0" dirty="0">
                <a:latin typeface="Verdana" pitchFamily="34" charset="0"/>
              </a:rPr>
              <a:t>	man einen voll </a:t>
            </a:r>
            <a:r>
              <a:rPr lang="de-DE" sz="1400" kern="0" dirty="0" err="1">
                <a:latin typeface="Verdana" pitchFamily="34" charset="0"/>
              </a:rPr>
              <a:t>be</a:t>
            </a:r>
            <a:r>
              <a:rPr lang="de-DE" sz="1400" kern="0" dirty="0">
                <a:latin typeface="Verdana" pitchFamily="34" charset="0"/>
              </a:rPr>
              <a:t>-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 err="1">
                <a:latin typeface="Verdana" pitchFamily="34" charset="0"/>
              </a:rPr>
              <a:t>ladenen</a:t>
            </a:r>
            <a:r>
              <a:rPr lang="de-DE" sz="1400" kern="0" dirty="0">
                <a:latin typeface="Verdana" pitchFamily="34" charset="0"/>
              </a:rPr>
              <a:t> Einkaufs-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wagen vorwärts 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eine Bordsteinkante 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hochhebt oder wenn man ihn umdreht und rückwärts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1400" kern="0" dirty="0">
                <a:latin typeface="Verdana" pitchFamily="34" charset="0"/>
              </a:rPr>
              <a:t>	hoch zieht?“</a:t>
            </a:r>
            <a:endParaRPr lang="de-DE" sz="1600" kern="0" dirty="0">
              <a:latin typeface="Verdana" pitchFamily="34" charset="0"/>
            </a:endParaRPr>
          </a:p>
        </p:txBody>
      </p:sp>
      <p:pic>
        <p:nvPicPr>
          <p:cNvPr id="3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1500425" cy="21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93096"/>
            <a:ext cx="16021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/>
      <p:bldP spid="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1143000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 „Schaufensterbummel“ </a:t>
            </a:r>
            <a:b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ein „Kugellager“:</a:t>
            </a:r>
            <a:endParaRPr 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971600" y="2492896"/>
            <a:ext cx="7344816" cy="3206208"/>
          </a:xfrm>
          <a:prstGeom prst="rect">
            <a:avLst/>
          </a:prstGeom>
          <a:solidFill>
            <a:srgbClr val="FFC000"/>
          </a:solidFill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252000" tIns="216000" rIns="252000" bIns="216000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 den Tischen sind Informationen zu mehreren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Methodenwerkzeugen ausgelegt.</a:t>
            </a:r>
          </a:p>
          <a:p>
            <a:pPr marL="269875" indent="-269875"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Verschaffen Sie sich jeweils zu zweit einen Überblick. (5-10 min)</a:t>
            </a:r>
          </a:p>
          <a:p>
            <a:pPr marL="269875" indent="-269875"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Wählen Sie mit Ihrem Partner dann eines der MW aus und machen sich damit vertraut. (5 – 10 min)</a:t>
            </a:r>
          </a:p>
          <a:p>
            <a:pPr marL="269875" indent="-269875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Anschließend sollen Sie die wichtigsten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Informa-tionen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zu diesem MW andern Teilnehmern in knapper Form mitteilen.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Das Kugellager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209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95632"/>
            <a:ext cx="3168352" cy="27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937224" cy="25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smtClean="0">
                <a:latin typeface="Arial" pitchFamily="34" charset="0"/>
              </a:rPr>
              <a:t>Methodenwerkzeuge - Übersicht</a:t>
            </a:r>
            <a:endParaRPr lang="de-DE" sz="1400" smtClean="0">
              <a:latin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09813" y="1628800"/>
            <a:ext cx="18486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Wortliste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Wortgeländer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Sprechblasen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Lückentext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Wortfeld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Text-/Bildpuzzle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Bildsequenz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Filmleiste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Fehlersuche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Lernplakat</a:t>
            </a:r>
          </a:p>
          <a:p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Mind-Map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Ideennetz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Blockdiagramm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Satzmuster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Fragemuster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Bildergeschichte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Worträtsel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Strukturdiagramm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Flussdiagramm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Zuordnung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53000" y="1628800"/>
            <a:ext cx="2133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Thesentopf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Dialog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Abgestufte Lernhilfen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Archive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Heißer Stuhl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Domino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Memory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Würfelspiel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Partnerkärtchen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Kettenquiz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Zwei aus Drei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Stille Post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Begriffsnetz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Kartenabfrage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Lehrer-Karussell</a:t>
            </a:r>
          </a:p>
          <a:p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Kärtchentisch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Schaufensterbummel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Kugellager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Expertenkongress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Aushandeln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375525" y="6110288"/>
            <a:ext cx="1468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FF0000"/>
                </a:solidFill>
                <a:latin typeface="Verdana" pitchFamily="34" charset="0"/>
              </a:rPr>
              <a:t>Quelle: Leisen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171450"/>
            <a:ext cx="6737350" cy="291465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latin typeface="Verdana" pitchFamily="34" charset="0"/>
              </a:rPr>
              <a:t>Methodenwerkzeuge zur Unterstützung fachsprachlich angemessener Formulierung</a:t>
            </a:r>
            <a:endParaRPr lang="de-DE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  <a:p>
            <a:pPr eaLnBrk="1" hangingPunct="1"/>
            <a:endParaRPr lang="de-DE" sz="1400" dirty="0" smtClean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</p:txBody>
      </p:sp>
      <p:sp>
        <p:nvSpPr>
          <p:cNvPr id="7172" name="Rectangle 1032"/>
          <p:cNvSpPr>
            <a:spLocks noChangeArrowheads="1"/>
          </p:cNvSpPr>
          <p:nvPr/>
        </p:nvSpPr>
        <p:spPr bwMode="auto">
          <a:xfrm rot="-994371">
            <a:off x="1330926" y="2938076"/>
            <a:ext cx="120015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Wortliste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7173" name="Rectangle 1033"/>
          <p:cNvSpPr>
            <a:spLocks noChangeArrowheads="1"/>
          </p:cNvSpPr>
          <p:nvPr/>
        </p:nvSpPr>
        <p:spPr bwMode="auto">
          <a:xfrm>
            <a:off x="4086225" y="2780928"/>
            <a:ext cx="120015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Geländer</a:t>
            </a:r>
          </a:p>
        </p:txBody>
      </p:sp>
      <p:sp>
        <p:nvSpPr>
          <p:cNvPr id="7174" name="Rectangle 1036"/>
          <p:cNvSpPr>
            <a:spLocks noChangeArrowheads="1"/>
          </p:cNvSpPr>
          <p:nvPr/>
        </p:nvSpPr>
        <p:spPr bwMode="auto">
          <a:xfrm rot="1441457">
            <a:off x="4369650" y="5156181"/>
            <a:ext cx="1200150" cy="6762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Frage-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Muster</a:t>
            </a:r>
          </a:p>
        </p:txBody>
      </p:sp>
      <p:sp>
        <p:nvSpPr>
          <p:cNvPr id="7176" name="Rectangle 1043"/>
          <p:cNvSpPr>
            <a:spLocks noChangeArrowheads="1"/>
          </p:cNvSpPr>
          <p:nvPr/>
        </p:nvSpPr>
        <p:spPr bwMode="auto">
          <a:xfrm rot="1800000">
            <a:off x="6325444" y="3061360"/>
            <a:ext cx="1320800" cy="7429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Sprech-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blasen</a:t>
            </a:r>
          </a:p>
        </p:txBody>
      </p:sp>
      <p:sp>
        <p:nvSpPr>
          <p:cNvPr id="7177" name="Rectangle 1045"/>
          <p:cNvSpPr>
            <a:spLocks noChangeArrowheads="1"/>
          </p:cNvSpPr>
          <p:nvPr/>
        </p:nvSpPr>
        <p:spPr bwMode="auto">
          <a:xfrm rot="-1256138">
            <a:off x="620477" y="462926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Wortfeld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7178" name="Rectangle 1046"/>
          <p:cNvSpPr>
            <a:spLocks noChangeArrowheads="1"/>
          </p:cNvSpPr>
          <p:nvPr/>
        </p:nvSpPr>
        <p:spPr bwMode="auto">
          <a:xfrm rot="-480000">
            <a:off x="6631710" y="5257974"/>
            <a:ext cx="132080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 b="1" dirty="0">
                <a:latin typeface="Arial" pitchFamily="34" charset="0"/>
              </a:rPr>
              <a:t>16</a:t>
            </a:r>
          </a:p>
          <a:p>
            <a:pPr algn="ctr"/>
            <a:r>
              <a:rPr lang="de-DE" sz="1400" b="1" dirty="0">
                <a:latin typeface="Arial" pitchFamily="34" charset="0"/>
              </a:rPr>
              <a:t>Bilder-</a:t>
            </a:r>
          </a:p>
          <a:p>
            <a:pPr algn="ctr"/>
            <a:r>
              <a:rPr lang="de-DE" sz="1400" b="1" dirty="0">
                <a:latin typeface="Arial" pitchFamily="34" charset="0"/>
              </a:rPr>
              <a:t>Geschichte </a:t>
            </a:r>
          </a:p>
        </p:txBody>
      </p:sp>
      <p:sp>
        <p:nvSpPr>
          <p:cNvPr id="7179" name="Rectangle 1047"/>
          <p:cNvSpPr>
            <a:spLocks noChangeArrowheads="1"/>
          </p:cNvSpPr>
          <p:nvPr/>
        </p:nvSpPr>
        <p:spPr bwMode="auto">
          <a:xfrm rot="-1082999">
            <a:off x="2342737" y="503849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Text-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puzzle</a:t>
            </a:r>
          </a:p>
        </p:txBody>
      </p:sp>
      <p:sp>
        <p:nvSpPr>
          <p:cNvPr id="7180" name="Rectangle 1048"/>
          <p:cNvSpPr>
            <a:spLocks noChangeArrowheads="1"/>
          </p:cNvSpPr>
          <p:nvPr/>
        </p:nvSpPr>
        <p:spPr bwMode="auto">
          <a:xfrm rot="1670044">
            <a:off x="3003899" y="3886177"/>
            <a:ext cx="120015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Block-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7181" name="Rectangle 1049"/>
          <p:cNvSpPr>
            <a:spLocks noChangeArrowheads="1"/>
          </p:cNvSpPr>
          <p:nvPr/>
        </p:nvSpPr>
        <p:spPr bwMode="auto">
          <a:xfrm rot="600000">
            <a:off x="5629713" y="4248144"/>
            <a:ext cx="1200150" cy="6762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Satz-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Muster</a:t>
            </a:r>
          </a:p>
        </p:txBody>
      </p:sp>
      <p:sp>
        <p:nvSpPr>
          <p:cNvPr id="16" name="Rectangle 1046"/>
          <p:cNvSpPr>
            <a:spLocks noChangeArrowheads="1"/>
          </p:cNvSpPr>
          <p:nvPr/>
        </p:nvSpPr>
        <p:spPr bwMode="auto">
          <a:xfrm rot="-480000">
            <a:off x="6628747" y="5245819"/>
            <a:ext cx="1320800" cy="6746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Bilder-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Geschichte</a:t>
            </a: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172" grpId="0" animBg="1"/>
      <p:bldP spid="7173" grpId="0" animBg="1"/>
      <p:bldP spid="7174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rgbClr val="080808"/>
                </a:solidFill>
                <a:latin typeface="Verdana" pitchFamily="34" charset="0"/>
              </a:rPr>
              <a:t>Verlaufsplan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585" y="908720"/>
            <a:ext cx="7100887" cy="5400600"/>
          </a:xfrm>
        </p:spPr>
        <p:txBody>
          <a:bodyPr/>
          <a:lstStyle/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  9.30	Begrüßung – Kurze Einführung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  9.45	Drei Beispiele mit spielerischem Charakter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10.15	Was sind MW und wozu sind sie zu benutzen?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10.30 	Kaffeepause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10.45	Methodenwerkzeuge in Übersicht – </a:t>
            </a:r>
            <a:b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	ein „Schaufensterbummel“ / „Kugellager“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11.15	Bildung der thematischen Gruppen / GA 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12.30	Mittagspause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13.15	Fertigstellung und Vorstellung der Ergebnisse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14.15	Noch etwas Theorie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14.30	</a:t>
            </a:r>
            <a:r>
              <a:rPr lang="de-DE" sz="1600" strike="sngStrike" dirty="0" err="1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HotPotatoes</a:t>
            </a: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 / </a:t>
            </a:r>
            <a:r>
              <a:rPr lang="de-DE" sz="1600" strike="sngStrike" dirty="0" err="1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Mind</a:t>
            </a: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 Manager Smart / </a:t>
            </a:r>
            <a:r>
              <a:rPr lang="de-DE" sz="1600" strike="sngStrike" dirty="0" err="1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Cmap</a:t>
            </a: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	Arbeiten mit den Programmen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15.30	Austausch der Ergebnisse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16.00	Abschlussbesprechung  / Feedback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de-DE" sz="1600" strike="sngStrike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16.30	Schluss der Veranstaltung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None/>
            </a:pPr>
            <a:endParaRPr lang="de-DE" sz="18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>
              <a:lnSpc>
                <a:spcPct val="130000"/>
              </a:lnSpc>
              <a:buFontTx/>
              <a:buNone/>
            </a:pPr>
            <a:endParaRPr lang="de-DE" sz="18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feld 5"/>
          <p:cNvSpPr txBox="1">
            <a:spLocks noChangeArrowheads="1"/>
          </p:cNvSpPr>
          <p:nvPr/>
        </p:nvSpPr>
        <p:spPr bwMode="auto">
          <a:xfrm>
            <a:off x="2601913" y="642938"/>
            <a:ext cx="4041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>
                <a:latin typeface="Verdana" pitchFamily="34" charset="0"/>
              </a:rPr>
              <a:t>Bildergeschichte</a:t>
            </a:r>
            <a:r>
              <a:rPr lang="de-DE"/>
              <a:t> 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16383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24955"/>
            <a:ext cx="1619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412776"/>
            <a:ext cx="1619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77913"/>
            <a:ext cx="16383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7144" y="219472"/>
            <a:ext cx="5791200" cy="2057400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  <a:t>Methodenwerkzeuge zur Strukturierung und Hierarchisierung vorhandener Kenntnisse</a:t>
            </a: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 rot="1063753">
            <a:off x="4470400" y="3883745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Karten-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abfrage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 rot="1302436">
            <a:off x="1417424" y="2762928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Bild-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Sequenz</a:t>
            </a:r>
          </a:p>
        </p:txBody>
      </p:sp>
      <p:sp>
        <p:nvSpPr>
          <p:cNvPr id="9221" name="Rectangle 15"/>
          <p:cNvSpPr>
            <a:spLocks noChangeArrowheads="1"/>
          </p:cNvSpPr>
          <p:nvPr/>
        </p:nvSpPr>
        <p:spPr bwMode="auto">
          <a:xfrm rot="931353">
            <a:off x="6807200" y="31432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Ideennetz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9223" name="Rectangle 23"/>
          <p:cNvSpPr>
            <a:spLocks noChangeArrowheads="1"/>
          </p:cNvSpPr>
          <p:nvPr/>
        </p:nvSpPr>
        <p:spPr bwMode="auto">
          <a:xfrm rot="-1094561">
            <a:off x="1727200" y="4031942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Struktur-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9224" name="Rectangle 24"/>
          <p:cNvSpPr>
            <a:spLocks noChangeArrowheads="1"/>
          </p:cNvSpPr>
          <p:nvPr/>
        </p:nvSpPr>
        <p:spPr bwMode="auto">
          <a:xfrm rot="-1020000">
            <a:off x="3875504" y="28003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err="1" smtClean="0">
                <a:latin typeface="Arial" pitchFamily="34" charset="0"/>
              </a:rPr>
              <a:t>Mind-Map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9225" name="Rectangle 25"/>
          <p:cNvSpPr>
            <a:spLocks noChangeArrowheads="1"/>
          </p:cNvSpPr>
          <p:nvPr/>
        </p:nvSpPr>
        <p:spPr bwMode="auto">
          <a:xfrm rot="1577559">
            <a:off x="3352800" y="480060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Fluss-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9226" name="Rectangle 26"/>
          <p:cNvSpPr>
            <a:spLocks noChangeArrowheads="1"/>
          </p:cNvSpPr>
          <p:nvPr/>
        </p:nvSpPr>
        <p:spPr bwMode="auto">
          <a:xfrm rot="-1165546">
            <a:off x="6299200" y="4171950"/>
            <a:ext cx="132080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Zuordnung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9227" name="Rectangle 27"/>
          <p:cNvSpPr>
            <a:spLocks noChangeArrowheads="1"/>
          </p:cNvSpPr>
          <p:nvPr/>
        </p:nvSpPr>
        <p:spPr bwMode="auto">
          <a:xfrm>
            <a:off x="5283200" y="5301208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Begriffs-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netz</a:t>
            </a:r>
          </a:p>
        </p:txBody>
      </p:sp>
      <p:sp>
        <p:nvSpPr>
          <p:cNvPr id="9228" name="Rectangle 28"/>
          <p:cNvSpPr>
            <a:spLocks noChangeArrowheads="1"/>
          </p:cNvSpPr>
          <p:nvPr/>
        </p:nvSpPr>
        <p:spPr bwMode="auto">
          <a:xfrm rot="789378">
            <a:off x="1727200" y="5484813"/>
            <a:ext cx="1200150" cy="6762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 b="1">
                <a:latin typeface="Arial" pitchFamily="34" charset="0"/>
              </a:rPr>
              <a:t>36</a:t>
            </a:r>
          </a:p>
          <a:p>
            <a:pPr algn="ctr"/>
            <a:r>
              <a:rPr lang="de-DE" sz="1400" b="1">
                <a:latin typeface="Arial" pitchFamily="34" charset="0"/>
              </a:rPr>
              <a:t>Kärtchen-</a:t>
            </a:r>
          </a:p>
          <a:p>
            <a:pPr algn="ctr"/>
            <a:r>
              <a:rPr lang="de-DE" sz="1400" b="1">
                <a:latin typeface="Arial" pitchFamily="34" charset="0"/>
              </a:rPr>
              <a:t>Tisch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 rot="789378">
            <a:off x="1722438" y="5484813"/>
            <a:ext cx="1200150" cy="6762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Kärtchen-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Tisch</a:t>
            </a:r>
          </a:p>
        </p:txBody>
      </p:sp>
      <p:pic>
        <p:nvPicPr>
          <p:cNvPr id="1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571500" y="500063"/>
            <a:ext cx="7772400" cy="1143000"/>
          </a:xfrm>
        </p:spPr>
        <p:txBody>
          <a:bodyPr/>
          <a:lstStyle/>
          <a:p>
            <a:r>
              <a:rPr lang="de-DE" smtClean="0">
                <a:latin typeface="Verdana" pitchFamily="34" charset="0"/>
              </a:rPr>
              <a:t>Kärtchentisch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535113"/>
            <a:ext cx="67246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7144" y="228600"/>
            <a:ext cx="5791200" cy="2171700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  <a:t>Methodenwerkzeuge </a:t>
            </a:r>
            <a:b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  <a:t>zur Wiederholung, Festigung und Vertiefung</a:t>
            </a:r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 rot="-1943700">
            <a:off x="2946400" y="4000500"/>
            <a:ext cx="12192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Ketten-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Quiz</a:t>
            </a:r>
          </a:p>
        </p:txBody>
      </p:sp>
      <p:sp>
        <p:nvSpPr>
          <p:cNvPr id="10245" name="Rectangle 22"/>
          <p:cNvSpPr>
            <a:spLocks noChangeArrowheads="1"/>
          </p:cNvSpPr>
          <p:nvPr/>
        </p:nvSpPr>
        <p:spPr bwMode="auto">
          <a:xfrm rot="2100000">
            <a:off x="5486400" y="4000500"/>
            <a:ext cx="1200150" cy="67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Stille </a:t>
            </a:r>
            <a:r>
              <a:rPr lang="de-DE" sz="1400" b="1" dirty="0">
                <a:latin typeface="Arial" pitchFamily="34" charset="0"/>
              </a:rPr>
              <a:t>Post</a:t>
            </a:r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 rot="-909977">
            <a:off x="1016000" y="422910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Heißer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Stuhl</a:t>
            </a:r>
          </a:p>
        </p:txBody>
      </p:sp>
      <p:sp>
        <p:nvSpPr>
          <p:cNvPr id="10247" name="Rectangle 24"/>
          <p:cNvSpPr>
            <a:spLocks noChangeArrowheads="1"/>
          </p:cNvSpPr>
          <p:nvPr/>
        </p:nvSpPr>
        <p:spPr bwMode="auto">
          <a:xfrm rot="1200000">
            <a:off x="1422400" y="30289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Lücken-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 err="1">
                <a:latin typeface="Arial" pitchFamily="34" charset="0"/>
              </a:rPr>
              <a:t>text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 rot="-420000">
            <a:off x="3860800" y="28003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Fehler-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suche</a:t>
            </a:r>
          </a:p>
        </p:txBody>
      </p:sp>
      <p:sp>
        <p:nvSpPr>
          <p:cNvPr id="10249" name="Rectangle 26"/>
          <p:cNvSpPr>
            <a:spLocks noChangeArrowheads="1"/>
          </p:cNvSpPr>
          <p:nvPr/>
        </p:nvSpPr>
        <p:spPr bwMode="auto">
          <a:xfrm rot="-946494">
            <a:off x="6096000" y="2857500"/>
            <a:ext cx="1200150" cy="6746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Arial" pitchFamily="34" charset="0"/>
              </a:rPr>
              <a:t>17</a:t>
            </a:r>
          </a:p>
          <a:p>
            <a:pPr algn="ctr"/>
            <a:r>
              <a:rPr lang="de-DE" sz="1400" b="1">
                <a:latin typeface="Arial" pitchFamily="34" charset="0"/>
              </a:rPr>
              <a:t>Wort-</a:t>
            </a:r>
          </a:p>
          <a:p>
            <a:pPr algn="ctr"/>
            <a:r>
              <a:rPr lang="de-DE" sz="1400" b="1">
                <a:latin typeface="Arial" pitchFamily="34" charset="0"/>
              </a:rPr>
              <a:t>Rätsel</a:t>
            </a:r>
          </a:p>
        </p:txBody>
      </p:sp>
      <p:sp>
        <p:nvSpPr>
          <p:cNvPr id="10250" name="Rectangle 27"/>
          <p:cNvSpPr>
            <a:spLocks noChangeArrowheads="1"/>
          </p:cNvSpPr>
          <p:nvPr/>
        </p:nvSpPr>
        <p:spPr bwMode="auto">
          <a:xfrm rot="1260000">
            <a:off x="6807200" y="46291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Domino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0251" name="Rectangle 28"/>
          <p:cNvSpPr>
            <a:spLocks noChangeArrowheads="1"/>
          </p:cNvSpPr>
          <p:nvPr/>
        </p:nvSpPr>
        <p:spPr bwMode="auto">
          <a:xfrm rot="862533">
            <a:off x="1727200" y="5200650"/>
            <a:ext cx="1200150" cy="6746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Memory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0252" name="Rectangle 29"/>
          <p:cNvSpPr>
            <a:spLocks noChangeArrowheads="1"/>
          </p:cNvSpPr>
          <p:nvPr/>
        </p:nvSpPr>
        <p:spPr bwMode="auto">
          <a:xfrm rot="996971">
            <a:off x="4064000" y="50863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Würfel-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spiel</a:t>
            </a:r>
          </a:p>
        </p:txBody>
      </p:sp>
      <p:sp>
        <p:nvSpPr>
          <p:cNvPr id="10253" name="Rectangle 30"/>
          <p:cNvSpPr>
            <a:spLocks noChangeArrowheads="1"/>
          </p:cNvSpPr>
          <p:nvPr/>
        </p:nvSpPr>
        <p:spPr bwMode="auto">
          <a:xfrm rot="-939008">
            <a:off x="5711825" y="543560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Partner-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Kärtchen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 rot="-946494">
            <a:off x="6088063" y="2865438"/>
            <a:ext cx="1200150" cy="6746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Rätsel</a:t>
            </a: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2"/>
          <p:cNvSpPr>
            <a:spLocks noChangeArrowheads="1"/>
          </p:cNvSpPr>
          <p:nvPr/>
        </p:nvSpPr>
        <p:spPr bwMode="auto">
          <a:xfrm rot="2100000">
            <a:off x="5490624" y="4000213"/>
            <a:ext cx="1200150" cy="6746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Stille </a:t>
            </a:r>
            <a:r>
              <a:rPr lang="de-DE" sz="1400" b="1" dirty="0">
                <a:latin typeface="Arial" pitchFamily="34" charset="0"/>
              </a:rPr>
              <a:t>Post</a:t>
            </a:r>
          </a:p>
        </p:txBody>
      </p:sp>
      <p:sp>
        <p:nvSpPr>
          <p:cNvPr id="1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Memory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3568" y="1981200"/>
            <a:ext cx="4392488" cy="4114800"/>
          </a:xfrm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Bild und Text</a:t>
            </a:r>
          </a:p>
          <a:p>
            <a:r>
              <a:rPr lang="de-DE" dirty="0" smtClean="0">
                <a:latin typeface="Calibri" pitchFamily="34" charset="0"/>
              </a:rPr>
              <a:t>Formel und Text</a:t>
            </a:r>
          </a:p>
          <a:p>
            <a:r>
              <a:rPr lang="de-DE" dirty="0" smtClean="0">
                <a:latin typeface="Calibri" pitchFamily="34" charset="0"/>
              </a:rPr>
              <a:t>Bild und Formel</a:t>
            </a:r>
          </a:p>
          <a:p>
            <a:r>
              <a:rPr lang="de-DE" dirty="0" smtClean="0">
                <a:latin typeface="Calibri" pitchFamily="34" charset="0"/>
              </a:rPr>
              <a:t>Element und Funktion</a:t>
            </a:r>
          </a:p>
          <a:p>
            <a:r>
              <a:rPr lang="de-DE" dirty="0" smtClean="0">
                <a:latin typeface="Calibri" pitchFamily="34" charset="0"/>
              </a:rPr>
              <a:t>Element und Gruppe</a:t>
            </a:r>
          </a:p>
          <a:p>
            <a:r>
              <a:rPr lang="de-DE" dirty="0" smtClean="0">
                <a:latin typeface="Calibri" pitchFamily="34" charset="0"/>
              </a:rPr>
              <a:t>….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Inhaltsplatzhalter 7"/>
          <p:cNvSpPr txBox="1">
            <a:spLocks/>
          </p:cNvSpPr>
          <p:nvPr/>
        </p:nvSpPr>
        <p:spPr bwMode="auto">
          <a:xfrm>
            <a:off x="5364088" y="2708920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Leicht 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abwandelbar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b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als Domino, Partner-</a:t>
            </a:r>
            <a:b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kärtchen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Frage-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und </a:t>
            </a:r>
            <a:b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Antwortkärtchen 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32856"/>
            <a:ext cx="3744416" cy="1143000"/>
          </a:xfrm>
        </p:spPr>
        <p:txBody>
          <a:bodyPr/>
          <a:lstStyle/>
          <a:p>
            <a:pPr algn="l" eaLnBrk="1" hangingPunct="1"/>
            <a:r>
              <a:rPr lang="de-DE" sz="2800" dirty="0" smtClean="0">
                <a:latin typeface="Arial" pitchFamily="34" charset="0"/>
              </a:rPr>
              <a:t>Methodenwerkzeuge </a:t>
            </a:r>
            <a:br>
              <a:rPr lang="de-DE" sz="2800" dirty="0" smtClean="0">
                <a:latin typeface="Arial" pitchFamily="34" charset="0"/>
              </a:rPr>
            </a:br>
            <a:r>
              <a:rPr lang="de-DE" sz="2800" dirty="0" smtClean="0">
                <a:latin typeface="Arial" pitchFamily="34" charset="0"/>
              </a:rPr>
              <a:t>spielerische Lernkontrolle</a:t>
            </a:r>
            <a:endParaRPr lang="de-DE" sz="1100" dirty="0" smtClean="0">
              <a:latin typeface="Arial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lutz\Desktop\MW_KW.jpg"/>
          <p:cNvPicPr>
            <a:picLocks noChangeAspect="1" noChangeArrowheads="1"/>
          </p:cNvPicPr>
          <p:nvPr/>
        </p:nvPicPr>
        <p:blipFill>
          <a:blip r:embed="rId3" cstate="print"/>
          <a:srcRect t="9070" b="11112"/>
          <a:stretch>
            <a:fillRect/>
          </a:stretch>
        </p:blipFill>
        <p:spPr bwMode="auto">
          <a:xfrm>
            <a:off x="4139952" y="769233"/>
            <a:ext cx="4717529" cy="5324063"/>
          </a:xfrm>
          <a:prstGeom prst="rect">
            <a:avLst/>
          </a:prstGeom>
          <a:noFill/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Und jetzt an die Arbeit: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64096" y="2178436"/>
            <a:ext cx="7236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Wählen Sie für Ihren Unterricht in den kommenden Wochen ein Thema aus, für das der Einsatz von Methoden-Werkzeugen sinnvoll erscheint.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Stellen Sie sich im Zusammenhang mit diesem Fachthema eine Unterrichtssituation vor, deren Umsetzung ein Methoden-Werkzeug gezielt unterstützt.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Erstellen sie das Arbeitsmaterial so, dass sie es sowohl hier in der Veranstaltung präsentieren als auch im Unterricht ausprobieren können.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Methodenwerkzeuge Neuhaus  23.10.2014 –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1617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</a:rPr>
              <a:t>2009</a:t>
            </a:r>
            <a:endParaRPr lang="de-D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Bild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63" y="3861048"/>
            <a:ext cx="152729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799874" y="2348880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25"/>
              </a:spcBef>
            </a:pP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John Hattie 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et al.: Metaanalyse von</a:t>
            </a:r>
            <a:b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</a:b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mehr als 50.000 empirischen Studien </a:t>
            </a:r>
            <a:b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</a:b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(&gt; 80. Mio. Schülerin-</a:t>
            </a:r>
            <a:r>
              <a:rPr lang="de-DE" sz="1200" dirty="0" err="1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nen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 und Schüler)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68960" y="1583216"/>
            <a:ext cx="5423520" cy="4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Micro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-Teaching	d = .88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.90</a:t>
            </a:r>
            <a:endParaRPr lang="de-DE" sz="1400" dirty="0">
              <a:solidFill>
                <a:srgbClr val="254061"/>
              </a:solidFill>
              <a:latin typeface="Linotype Syntax Com Regular" charset="0"/>
              <a:ea typeface="Arial" charset="0"/>
              <a:cs typeface="Arial" charset="0"/>
            </a:endParaRP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Rätsel / Kammrätsel</a:t>
            </a: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87491" cy="439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244" y="1772816"/>
            <a:ext cx="61341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 rechteckige Legende 8"/>
          <p:cNvSpPr/>
          <p:nvPr/>
        </p:nvSpPr>
        <p:spPr>
          <a:xfrm>
            <a:off x="0" y="1340768"/>
            <a:ext cx="1691680" cy="1147117"/>
          </a:xfrm>
          <a:prstGeom prst="wedgeRoundRectCallout">
            <a:avLst>
              <a:gd name="adj1" fmla="val 102512"/>
              <a:gd name="adj2" fmla="val 184590"/>
              <a:gd name="adj3" fmla="val 16667"/>
            </a:avLst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Lücken-texte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0" y="3645024"/>
            <a:ext cx="1907704" cy="1152128"/>
          </a:xfrm>
          <a:prstGeom prst="wedgeRoundRectCallout">
            <a:avLst>
              <a:gd name="adj1" fmla="val 79546"/>
              <a:gd name="adj2" fmla="val 74900"/>
              <a:gd name="adj3" fmla="val 16667"/>
            </a:avLst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Multiple</a:t>
            </a:r>
            <a:b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Joice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2843808" y="360040"/>
            <a:ext cx="2160240" cy="980728"/>
          </a:xfrm>
          <a:prstGeom prst="wedgeRoundRectCallout">
            <a:avLst>
              <a:gd name="adj1" fmla="val -16881"/>
              <a:gd name="adj2" fmla="val 405525"/>
              <a:gd name="adj3" fmla="val 16667"/>
            </a:avLst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Kreuzwort-</a:t>
            </a:r>
            <a:b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rätsel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5940152" y="360040"/>
            <a:ext cx="2376264" cy="891480"/>
          </a:xfrm>
          <a:prstGeom prst="wedgeRoundRectCallout">
            <a:avLst>
              <a:gd name="adj1" fmla="val -116308"/>
              <a:gd name="adj2" fmla="val 403035"/>
              <a:gd name="adj3" fmla="val 16667"/>
            </a:avLst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Zuordnung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6660232" y="2060848"/>
            <a:ext cx="2160240" cy="1062880"/>
          </a:xfrm>
          <a:prstGeom prst="wedgeRoundRectCallout">
            <a:avLst>
              <a:gd name="adj1" fmla="val -149316"/>
              <a:gd name="adj2" fmla="val 239283"/>
              <a:gd name="adj3" fmla="val 16667"/>
            </a:avLst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Aussagen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7020272" y="3933056"/>
            <a:ext cx="2123728" cy="963488"/>
          </a:xfrm>
          <a:prstGeom prst="wedgeRoundRectCallout">
            <a:avLst>
              <a:gd name="adj1" fmla="val -63113"/>
              <a:gd name="adj2" fmla="val 89201"/>
              <a:gd name="adj3" fmla="val 16667"/>
            </a:avLst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Mischen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3681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Ergänzend zu den verteilten Kopien finden Sie die </a:t>
            </a:r>
            <a:r>
              <a:rPr lang="de-DE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heute </a:t>
            </a:r>
            <a:r>
              <a:rPr lang="de-DE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vorgestellten bzw. benutzten Materialien zum Download unter:</a:t>
            </a:r>
            <a:endParaRPr lang="de-DE" sz="20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44016" y="2996952"/>
            <a:ext cx="8820472" cy="1512168"/>
          </a:xfrm>
          <a:noFill/>
        </p:spPr>
        <p:txBody>
          <a:bodyPr/>
          <a:lstStyle/>
          <a:p>
            <a:pPr marL="180340" indent="-180340">
              <a:lnSpc>
                <a:spcPts val="1600"/>
              </a:lnSpc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http://www.guteunterrichtspraxis-nw.org/2014_Neuhaus_MW.html</a:t>
            </a:r>
          </a:p>
          <a:p>
            <a:pPr marL="180340" indent="-180340">
              <a:lnSpc>
                <a:spcPts val="1600"/>
              </a:lnSpc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80340" indent="-180340">
              <a:lnSpc>
                <a:spcPts val="1600"/>
              </a:lnSpc>
            </a:pPr>
            <a:r>
              <a:rPr lang="de-DE" sz="1800" dirty="0" smtClean="0">
                <a:latin typeface="Calibri"/>
                <a:ea typeface="Calibri"/>
                <a:cs typeface="Times New Roman"/>
              </a:rPr>
              <a:t>bzw</a:t>
            </a:r>
            <a:r>
              <a:rPr lang="de-DE" sz="1800" dirty="0" smtClean="0">
                <a:latin typeface="Calibri"/>
                <a:ea typeface="Calibri"/>
                <a:cs typeface="Times New Roman"/>
                <a:hlinkClick r:id="rId3" action="ppaction://hlinkfile"/>
              </a:rPr>
              <a:t>.</a:t>
            </a:r>
            <a:endParaRPr lang="de-DE" sz="1800" dirty="0" smtClean="0">
              <a:latin typeface="Calibri"/>
              <a:ea typeface="Calibri"/>
              <a:cs typeface="Times New Roman"/>
            </a:endParaRPr>
          </a:p>
          <a:p>
            <a:pPr marL="180340" indent="-180340">
              <a:lnSpc>
                <a:spcPts val="1600"/>
              </a:lnSpc>
            </a:pPr>
            <a:endParaRPr lang="de-DE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http://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www.stäudel.de/2014_Neuhaus_MW.html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de-DE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oder suchen auf der Startseite im </a:t>
            </a:r>
            <a:r>
              <a:rPr lang="de-DE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„Archiv“</a:t>
            </a:r>
            <a:endParaRPr lang="de-DE" sz="2000" dirty="0" smtClean="0">
              <a:solidFill>
                <a:schemeClr val="tx2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endParaRPr lang="de-DE" sz="2400" dirty="0" smtClean="0"/>
          </a:p>
          <a:p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>
              <a:latin typeface="Calibri"/>
              <a:ea typeface="Calibri"/>
              <a:cs typeface="Times New Roman"/>
            </a:endParaRPr>
          </a:p>
          <a:p>
            <a:r>
              <a:rPr lang="de-DE" sz="36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de-DE" sz="3600" dirty="0" smtClean="0">
                <a:latin typeface="Calibri"/>
                <a:ea typeface="Times New Roman"/>
                <a:cs typeface="Times New Roman"/>
              </a:rPr>
            </a:br>
            <a:endParaRPr lang="de-DE" sz="2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Verdana" pitchFamily="34" charset="0"/>
              </a:rPr>
              <a:t>MindManager</a:t>
            </a:r>
            <a:r>
              <a:rPr lang="de-DE" dirty="0" smtClean="0">
                <a:latin typeface="Verdana" pitchFamily="34" charset="0"/>
              </a:rPr>
              <a:t> Smart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534" y="2081758"/>
            <a:ext cx="6800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Verdana" pitchFamily="34" charset="0"/>
              </a:rPr>
              <a:t>Cmap</a:t>
            </a:r>
            <a:r>
              <a:rPr lang="de-DE" dirty="0" smtClean="0">
                <a:latin typeface="Verdana" pitchFamily="34" charset="0"/>
              </a:rPr>
              <a:t>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MW Test.jpg"/>
          <p:cNvPicPr>
            <a:picLocks noChangeAspect="1" noChangeArrowheads="1"/>
          </p:cNvPicPr>
          <p:nvPr/>
        </p:nvPicPr>
        <p:blipFill>
          <a:blip r:embed="rId3" cstate="print"/>
          <a:srcRect t="28540" b="28229"/>
          <a:stretch>
            <a:fillRect/>
          </a:stretch>
        </p:blipFill>
        <p:spPr bwMode="auto">
          <a:xfrm>
            <a:off x="455695" y="1556792"/>
            <a:ext cx="8292769" cy="4824536"/>
          </a:xfrm>
          <a:prstGeom prst="rect">
            <a:avLst/>
          </a:prstGeom>
          <a:noFill/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 rot="5400000">
            <a:off x="6202965" y="4284340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3. Arbeitsphase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3212976"/>
            <a:ext cx="7772400" cy="1143000"/>
          </a:xfrm>
        </p:spPr>
        <p:txBody>
          <a:bodyPr/>
          <a:lstStyle/>
          <a:p>
            <a:r>
              <a:rPr lang="de-DE" dirty="0" smtClean="0">
                <a:latin typeface="Verdana" pitchFamily="34" charset="0"/>
              </a:rPr>
              <a:t>Vielen Dank für Ihr Interesse und für Ihre Mitarbeit!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Start: 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drei Methodenwerkzeuge mit Spielcharakter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idx="1"/>
          </p:nvPr>
        </p:nvSpPr>
        <p:spPr>
          <a:xfrm>
            <a:off x="685800" y="2266528"/>
            <a:ext cx="7772400" cy="4114800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Formel-Rommé</a:t>
            </a:r>
          </a:p>
          <a:p>
            <a:pPr marL="0" lvl="0" indent="0" algn="ctr">
              <a:buNone/>
            </a:pPr>
            <a:endParaRPr lang="de-DE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Fressbeziehungen im Wald</a:t>
            </a:r>
          </a:p>
          <a:p>
            <a:pPr marL="0" lvl="0" indent="0" algn="ctr">
              <a:buNone/>
            </a:pPr>
            <a:endParaRPr lang="de-DE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Physik-Tabu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Methodenwerkzeuge Neuhaus  23.10.2014 –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9552" y="980728"/>
            <a:ext cx="6400800" cy="1296144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Formel-Rommé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5576" y="1988840"/>
            <a:ext cx="778379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je einen Satz von 100 Karten mit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Element-Symbolen, Indexzahlen und Namen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von Verbindungen bzw. Edelgasen.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Ziel ist die Bildung von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einfachen Molekülformeln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 Beginn erhält jeder Spieler 9 Karten – alles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Weitere auf der Spielanleitung.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t="5007" b="14889"/>
          <a:stretch>
            <a:fillRect/>
          </a:stretch>
        </p:blipFill>
        <p:spPr bwMode="auto">
          <a:xfrm>
            <a:off x="5076056" y="3140968"/>
            <a:ext cx="26860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713241" cy="1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9552" y="980728"/>
            <a:ext cx="6400800" cy="1296144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Fressbeziehungen im Wald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80924" y="2060848"/>
            <a:ext cx="7555595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je einen Satz von 36 Karten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Tieren, Pflanzen, Insekten –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suchen Sie davon 10 bis 12 aus.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Dazu gibt es rote Papierstreifen, auf denen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die „Fressrichtung“ mit </a:t>
            </a:r>
            <a:r>
              <a:rPr lang="de-DE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Edding</a:t>
            </a: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markieren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können.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Legen Sie die Karten und die Pfeile so aus,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dass ein möglichst übersichtliches Bild der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Fressbeziehungen entsteht.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9552" y="980728"/>
            <a:ext cx="6400800" cy="1296144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Physik-Tabu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600" y="2306483"/>
            <a:ext cx="763093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einen Satz Karten mit Begriffen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jeweils zugehörigen „Tabu“-Begriffen.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Spieler erklärt den anderen den jeweiligen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Begriff, ohne die Tabu-Wörter zu benutzen.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kann auch in zwei Gruppen gegeneinander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gespielt werden.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Weiteres siehe Spielanleitung.</a:t>
            </a:r>
          </a:p>
          <a:p>
            <a:pPr marL="271463" indent="-271463">
              <a:spcAft>
                <a:spcPts val="600"/>
              </a:spcAft>
            </a:pPr>
            <a:endParaRPr lang="de-DE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Arbeits-/Spiel-</a:t>
            </a:r>
            <a:b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404664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Formel-Rommé</a:t>
            </a:r>
          </a:p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(k)ein Methodenwerkzeug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65882" y="1908115"/>
            <a:ext cx="54864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Typisch: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dient zum Üben und Wiederholen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 Wissen/Vorwissen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bringt die Schüler zum „Arbeiten“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hat spielerischen Charakter wie andere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MW (Memory, Domino …)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1463" indent="-271463"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Untypisch: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lässt sich nicht einfach auf andere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Inhalte Übertragen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viele MW haben nicht unbedingt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spielerischen Charakter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Methodenwerkzeuge Neuhaus  23.10.2014 –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Bildschirmpräsentation (4:3)</PresentationFormat>
  <Paragraphs>284</Paragraphs>
  <Slides>33</Slides>
  <Notes>3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Standarddesign</vt:lpstr>
      <vt:lpstr>Binnendifferenzierung im naturwissenschaftlichen Unterricht:  Methodenwerkzeuge und spielerische Ansätze </vt:lpstr>
      <vt:lpstr>Verlaufsplan</vt:lpstr>
      <vt:lpstr>Ergänzend zu den verteilten Kopien finden Sie die heute vorgestellten bzw. benutzten Materialien zum Download unter:</vt:lpstr>
      <vt:lpstr>Zum Start:  drei Methodenwerkzeuge mit Spielcharakter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Methoden-Werkzeuge </vt:lpstr>
      <vt:lpstr>Ein „Schaufensterbummel“  und ein „Kugellager“:</vt:lpstr>
      <vt:lpstr>Folie 17</vt:lpstr>
      <vt:lpstr>Methodenwerkzeuge - Übersicht</vt:lpstr>
      <vt:lpstr>Methodenwerkzeuge zur Unterstützung fachsprachlich angemessener Formulierung</vt:lpstr>
      <vt:lpstr>Folie 20</vt:lpstr>
      <vt:lpstr>Methodenwerkzeuge zur Strukturierung und Hierarchisierung vorhandener Kenntnisse</vt:lpstr>
      <vt:lpstr>Kärtchentisch</vt:lpstr>
      <vt:lpstr>Methodenwerkzeuge  zur Wiederholung, Festigung und Vertiefung</vt:lpstr>
      <vt:lpstr>Memory</vt:lpstr>
      <vt:lpstr>Methodenwerkzeuge  spielerische Lernkontrolle</vt:lpstr>
      <vt:lpstr>Und jetzt an die Arbeit:</vt:lpstr>
      <vt:lpstr>Folie 27</vt:lpstr>
      <vt:lpstr>Rätsel / Kammrätsel</vt:lpstr>
      <vt:lpstr>Folie 29</vt:lpstr>
      <vt:lpstr>MindManager Smart</vt:lpstr>
      <vt:lpstr>Cmap </vt:lpstr>
      <vt:lpstr>Folie 32</vt:lpstr>
      <vt:lpstr>Vielen Dank für Ihr Interesse und für Ihre Mitarbeit!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naturwissenschaftlichen Unterricht:  Methodenwerkzeuge und spielerische Ansätze </dc:title>
  <cp:lastModifiedBy>LS</cp:lastModifiedBy>
  <cp:revision>5</cp:revision>
  <cp:lastPrinted>2003-01-21T20:18:27Z</cp:lastPrinted>
  <dcterms:created xsi:type="dcterms:W3CDTF">2001-10-21T10:59:44Z</dcterms:created>
  <dcterms:modified xsi:type="dcterms:W3CDTF">2014-10-06T10:28:27Z</dcterms:modified>
</cp:coreProperties>
</file>